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y="5143500" cx="9144000"/>
  <p:notesSz cx="6858000" cy="9144000"/>
  <p:embeddedFontLst>
    <p:embeddedFont>
      <p:font typeface="Crimson Pro Medium"/>
      <p:regular r:id="rId27"/>
      <p:bold r:id="rId28"/>
      <p:italic r:id="rId29"/>
      <p:boldItalic r:id="rId30"/>
    </p:embeddedFont>
    <p:embeddedFont>
      <p:font typeface="Montserrat"/>
      <p:regular r:id="rId31"/>
      <p:bold r:id="rId32"/>
      <p:italic r:id="rId33"/>
      <p:boldItalic r:id="rId34"/>
    </p:embeddedFont>
    <p:embeddedFont>
      <p:font typeface="Lato"/>
      <p:regular r:id="rId35"/>
      <p:bold r:id="rId36"/>
      <p:italic r:id="rId37"/>
      <p:boldItalic r:id="rId38"/>
    </p:embeddedFont>
    <p:embeddedFont>
      <p:font typeface="Albert Sans"/>
      <p:regular r:id="rId39"/>
      <p:bold r:id="rId40"/>
      <p:italic r:id="rId41"/>
      <p:boldItalic r:id="rId42"/>
    </p:embeddedFont>
    <p:embeddedFont>
      <p:font typeface="Space Grotesk"/>
      <p:regular r:id="rId43"/>
      <p:bold r:id="rId4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AlbertSans-bold.fntdata"/><Relationship Id="rId20" Type="http://schemas.openxmlformats.org/officeDocument/2006/relationships/slide" Target="slides/slide15.xml"/><Relationship Id="rId42" Type="http://schemas.openxmlformats.org/officeDocument/2006/relationships/font" Target="fonts/AlbertSans-boldItalic.fntdata"/><Relationship Id="rId41" Type="http://schemas.openxmlformats.org/officeDocument/2006/relationships/font" Target="fonts/AlbertSans-italic.fntdata"/><Relationship Id="rId22" Type="http://schemas.openxmlformats.org/officeDocument/2006/relationships/slide" Target="slides/slide17.xml"/><Relationship Id="rId44" Type="http://schemas.openxmlformats.org/officeDocument/2006/relationships/font" Target="fonts/SpaceGrotesk-bold.fntdata"/><Relationship Id="rId21" Type="http://schemas.openxmlformats.org/officeDocument/2006/relationships/slide" Target="slides/slide16.xml"/><Relationship Id="rId43" Type="http://schemas.openxmlformats.org/officeDocument/2006/relationships/font" Target="fonts/SpaceGrotesk-regular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CrimsonProMedium-bold.fntdata"/><Relationship Id="rId27" Type="http://schemas.openxmlformats.org/officeDocument/2006/relationships/font" Target="fonts/CrimsonProMedium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CrimsonProMedium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Montserrat-regular.fntdata"/><Relationship Id="rId30" Type="http://schemas.openxmlformats.org/officeDocument/2006/relationships/font" Target="fonts/CrimsonProMedium-boldItalic.fntdata"/><Relationship Id="rId11" Type="http://schemas.openxmlformats.org/officeDocument/2006/relationships/slide" Target="slides/slide6.xml"/><Relationship Id="rId33" Type="http://schemas.openxmlformats.org/officeDocument/2006/relationships/font" Target="fonts/Montserrat-italic.fntdata"/><Relationship Id="rId10" Type="http://schemas.openxmlformats.org/officeDocument/2006/relationships/slide" Target="slides/slide5.xml"/><Relationship Id="rId32" Type="http://schemas.openxmlformats.org/officeDocument/2006/relationships/font" Target="fonts/Montserrat-bold.fntdata"/><Relationship Id="rId13" Type="http://schemas.openxmlformats.org/officeDocument/2006/relationships/slide" Target="slides/slide8.xml"/><Relationship Id="rId35" Type="http://schemas.openxmlformats.org/officeDocument/2006/relationships/font" Target="fonts/Lato-regular.fntdata"/><Relationship Id="rId12" Type="http://schemas.openxmlformats.org/officeDocument/2006/relationships/slide" Target="slides/slide7.xml"/><Relationship Id="rId34" Type="http://schemas.openxmlformats.org/officeDocument/2006/relationships/font" Target="fonts/Montserrat-boldItalic.fntdata"/><Relationship Id="rId15" Type="http://schemas.openxmlformats.org/officeDocument/2006/relationships/slide" Target="slides/slide10.xml"/><Relationship Id="rId37" Type="http://schemas.openxmlformats.org/officeDocument/2006/relationships/font" Target="fonts/Lato-italic.fntdata"/><Relationship Id="rId14" Type="http://schemas.openxmlformats.org/officeDocument/2006/relationships/slide" Target="slides/slide9.xml"/><Relationship Id="rId36" Type="http://schemas.openxmlformats.org/officeDocument/2006/relationships/font" Target="fonts/Lato-bold.fntdata"/><Relationship Id="rId17" Type="http://schemas.openxmlformats.org/officeDocument/2006/relationships/slide" Target="slides/slide12.xml"/><Relationship Id="rId39" Type="http://schemas.openxmlformats.org/officeDocument/2006/relationships/font" Target="fonts/AlbertSans-regular.fntdata"/><Relationship Id="rId16" Type="http://schemas.openxmlformats.org/officeDocument/2006/relationships/slide" Target="slides/slide11.xml"/><Relationship Id="rId38" Type="http://schemas.openxmlformats.org/officeDocument/2006/relationships/font" Target="fonts/Lato-bold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222f5c612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222f5c612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500d1cd74644d31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500d1cd74644d31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3229324471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3229324471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22b81d25fd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322b81d25fd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500d1cd74644d31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500d1cd74644d3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32900ed641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32900ed641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500d1cd74644d31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500d1cd74644d3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32900ed6413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32900ed6413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2900ed6413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32900ed6413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32900ed6413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32900ed6413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32900ed6413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32900ed6413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3222f5c6122_0_9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3222f5c6122_0_9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32900ed6413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32900ed6413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500d1cd74644d31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500d1cd74644d31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500d1cd74644d3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500d1cd74644d3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32252475e0c_0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32252475e0c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32252475e0c_0_3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32252475e0c_0_3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32252475e0c_0_3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32252475e0c_0_3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3227edf18f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3227edf18f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500d1cd74644d31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500d1cd74644d3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325b5106fa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325b5106fa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">
  <p:cSld name="TITLE_1">
    <p:bg>
      <p:bgPr>
        <a:solidFill>
          <a:schemeClr val="lt2"/>
        </a:solid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3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32" name="Google Shape;132;p13"/>
          <p:cNvSpPr txBox="1"/>
          <p:nvPr>
            <p:ph type="title"/>
          </p:nvPr>
        </p:nvSpPr>
        <p:spPr>
          <a:xfrm>
            <a:off x="285750" y="1639500"/>
            <a:ext cx="8572500" cy="186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/>
            </a:lvl9pPr>
          </a:lstStyle>
          <a:p/>
        </p:txBody>
      </p:sp>
      <p:sp>
        <p:nvSpPr>
          <p:cNvPr id="133" name="Google Shape;133;p13"/>
          <p:cNvSpPr txBox="1"/>
          <p:nvPr>
            <p:ph idx="1" type="subTitle"/>
          </p:nvPr>
        </p:nvSpPr>
        <p:spPr>
          <a:xfrm>
            <a:off x="342750" y="3820125"/>
            <a:ext cx="2148300" cy="55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/>
            </a:lvl9pPr>
          </a:lstStyle>
          <a:p/>
        </p:txBody>
      </p:sp>
      <p:sp>
        <p:nvSpPr>
          <p:cNvPr id="134" name="Google Shape;134;p13"/>
          <p:cNvSpPr txBox="1"/>
          <p:nvPr>
            <p:ph idx="3" type="subTitle"/>
          </p:nvPr>
        </p:nvSpPr>
        <p:spPr>
          <a:xfrm>
            <a:off x="6652800" y="3820125"/>
            <a:ext cx="2148300" cy="55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- List of 4">
  <p:cSld name="SECTION_HEADER_1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4"/>
          <p:cNvSpPr txBox="1"/>
          <p:nvPr>
            <p:ph type="title"/>
          </p:nvPr>
        </p:nvSpPr>
        <p:spPr>
          <a:xfrm>
            <a:off x="948175" y="797675"/>
            <a:ext cx="2852100" cy="265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lbert Sans"/>
              <a:buNone/>
              <a:defRPr sz="4800">
                <a:latin typeface="Albert Sans"/>
                <a:ea typeface="Albert Sans"/>
                <a:cs typeface="Albert Sans"/>
                <a:sym typeface="Alber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7" name="Google Shape;137;p14"/>
          <p:cNvSpPr txBox="1"/>
          <p:nvPr>
            <p:ph idx="2" type="title"/>
          </p:nvPr>
        </p:nvSpPr>
        <p:spPr>
          <a:xfrm>
            <a:off x="4469650" y="936450"/>
            <a:ext cx="4440300" cy="81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anum Myeongjo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8" name="Google Shape;138;p14"/>
          <p:cNvSpPr txBox="1"/>
          <p:nvPr>
            <p:ph idx="3" type="title"/>
          </p:nvPr>
        </p:nvSpPr>
        <p:spPr>
          <a:xfrm>
            <a:off x="4469650" y="1754050"/>
            <a:ext cx="4440300" cy="81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anum Myeongjo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9" name="Google Shape;139;p14"/>
          <p:cNvSpPr txBox="1"/>
          <p:nvPr>
            <p:ph idx="4" type="title"/>
          </p:nvPr>
        </p:nvSpPr>
        <p:spPr>
          <a:xfrm>
            <a:off x="4469650" y="2574700"/>
            <a:ext cx="4440300" cy="81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anum Myeongjo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40" name="Google Shape;140;p14"/>
          <p:cNvSpPr txBox="1"/>
          <p:nvPr>
            <p:ph idx="5" type="title"/>
          </p:nvPr>
        </p:nvSpPr>
        <p:spPr>
          <a:xfrm>
            <a:off x="4454025" y="3395350"/>
            <a:ext cx="4453200" cy="81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anum Myeongjo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41" name="Google Shape;141;p14"/>
          <p:cNvSpPr/>
          <p:nvPr>
            <p:ph idx="6" type="pic"/>
          </p:nvPr>
        </p:nvSpPr>
        <p:spPr>
          <a:xfrm>
            <a:off x="8596800" y="223475"/>
            <a:ext cx="318600" cy="318600"/>
          </a:xfrm>
          <a:prstGeom prst="ellipse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://drive.google.com/file/d/1BEIQPfU9pL5tcryEzu3uLuGsA8NKp0fA/view" TargetMode="External"/><Relationship Id="rId4" Type="http://schemas.openxmlformats.org/officeDocument/2006/relationships/image" Target="../media/image6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8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15"/>
          <p:cNvSpPr txBox="1"/>
          <p:nvPr>
            <p:ph idx="1" type="subTitle"/>
          </p:nvPr>
        </p:nvSpPr>
        <p:spPr>
          <a:xfrm>
            <a:off x="149277" y="4814600"/>
            <a:ext cx="2451000" cy="55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</a:rPr>
              <a:t>Giorgos Gaganis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48" name="Google Shape;148;p15"/>
          <p:cNvSpPr txBox="1"/>
          <p:nvPr>
            <p:ph idx="3" type="subTitle"/>
          </p:nvPr>
        </p:nvSpPr>
        <p:spPr>
          <a:xfrm>
            <a:off x="4083950" y="4733100"/>
            <a:ext cx="4767900" cy="55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</a:rPr>
              <a:t>Thessaloniki not-only Java Meetup - January 2025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49" name="Google Shape;149;p15"/>
          <p:cNvSpPr txBox="1"/>
          <p:nvPr/>
        </p:nvSpPr>
        <p:spPr>
          <a:xfrm>
            <a:off x="2406875" y="2050425"/>
            <a:ext cx="46953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4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it measures and how it works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Domain</a:t>
            </a:r>
            <a:endParaRPr/>
          </a:p>
        </p:txBody>
      </p:sp>
      <p:sp>
        <p:nvSpPr>
          <p:cNvPr id="221" name="Google Shape;221;p25"/>
          <p:cNvSpPr txBox="1"/>
          <p:nvPr>
            <p:ph idx="1" type="body"/>
          </p:nvPr>
        </p:nvSpPr>
        <p:spPr>
          <a:xfrm>
            <a:off x="1297500" y="1153000"/>
            <a:ext cx="7038900" cy="332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EVs “refuel” through charging, consuming electricity from the Hellenic Transmission System(grid) 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The grid provides this consumed electricity through production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This production causes co2 emissions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This production is documented both </a:t>
            </a:r>
            <a:r>
              <a:rPr lang="en" sz="1800"/>
              <a:t>annually</a:t>
            </a:r>
            <a:r>
              <a:rPr lang="en" sz="1800"/>
              <a:t> &amp; hourly eg</a:t>
            </a:r>
            <a:endParaRPr sz="1800"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6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it works and what it measures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7" name="Google Shape;227;p26"/>
          <p:cNvPicPr preferRelativeResize="0"/>
          <p:nvPr/>
        </p:nvPicPr>
        <p:blipFill rotWithShape="1">
          <a:blip r:embed="rId3">
            <a:alphaModFix/>
          </a:blip>
          <a:srcRect b="29893" l="0" r="33217" t="0"/>
          <a:stretch/>
        </p:blipFill>
        <p:spPr>
          <a:xfrm>
            <a:off x="978988" y="575950"/>
            <a:ext cx="7186025" cy="4102799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26"/>
          <p:cNvSpPr txBox="1"/>
          <p:nvPr/>
        </p:nvSpPr>
        <p:spPr>
          <a:xfrm>
            <a:off x="59275" y="4789275"/>
            <a:ext cx="8991000" cy="3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Image source: https://www.researchgate.net/figure/llustration-of-a-vehicle-life-cycle-adapted-from-5-6_fig1_345766650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27"/>
          <p:cNvSpPr txBox="1"/>
          <p:nvPr>
            <p:ph idx="1" type="body"/>
          </p:nvPr>
        </p:nvSpPr>
        <p:spPr>
          <a:xfrm>
            <a:off x="1297500" y="1153000"/>
            <a:ext cx="7038900" cy="332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Capture what are the co2 emission for each hour  - co2-gatherer 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Capture which hours charge - power-per-hour</a:t>
            </a:r>
            <a:endParaRPr sz="1800"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8"/>
          <p:cNvSpPr txBox="1"/>
          <p:nvPr>
            <p:ph type="title"/>
          </p:nvPr>
        </p:nvSpPr>
        <p:spPr>
          <a:xfrm>
            <a:off x="1052550" y="-382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</a:t>
            </a:r>
            <a:r>
              <a:rPr lang="en"/>
              <a:t>o2-gatherer operation video</a:t>
            </a:r>
            <a:endParaRPr/>
          </a:p>
        </p:txBody>
      </p:sp>
      <p:sp>
        <p:nvSpPr>
          <p:cNvPr id="240" name="Google Shape;240;p28"/>
          <p:cNvSpPr txBox="1"/>
          <p:nvPr>
            <p:ph idx="1" type="body"/>
          </p:nvPr>
        </p:nvSpPr>
        <p:spPr>
          <a:xfrm>
            <a:off x="1297500" y="1153000"/>
            <a:ext cx="7038900" cy="332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241" name="Google Shape;241;p28" title="Screencast from 22-12-24 12:51:24.webm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1450" y="428325"/>
            <a:ext cx="8382547" cy="4715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9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Live demo one year data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25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6161223" cy="48386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Google Shape;25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629031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Google Shape;26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7606189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Google Shape;26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7909231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orest dense with evergreen trees." id="154" name="Google Shape;154;p16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7526" l="0" r="0" t="7518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16"/>
          <p:cNvSpPr txBox="1"/>
          <p:nvPr>
            <p:ph idx="4294967295" type="sldNum"/>
          </p:nvPr>
        </p:nvSpPr>
        <p:spPr>
          <a:xfrm>
            <a:off x="8481759" y="45639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6" name="Google Shape;156;p16"/>
          <p:cNvSpPr txBox="1"/>
          <p:nvPr>
            <p:ph type="title"/>
          </p:nvPr>
        </p:nvSpPr>
        <p:spPr>
          <a:xfrm>
            <a:off x="948175" y="797675"/>
            <a:ext cx="2852100" cy="265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157" name="Google Shape;157;p16"/>
          <p:cNvSpPr/>
          <p:nvPr/>
        </p:nvSpPr>
        <p:spPr>
          <a:xfrm rot="10800000">
            <a:off x="3923100" y="3641088"/>
            <a:ext cx="4992300" cy="8238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16"/>
          <p:cNvSpPr/>
          <p:nvPr/>
        </p:nvSpPr>
        <p:spPr>
          <a:xfrm>
            <a:off x="3923125" y="368850"/>
            <a:ext cx="4989300" cy="8238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16"/>
          <p:cNvSpPr/>
          <p:nvPr/>
        </p:nvSpPr>
        <p:spPr>
          <a:xfrm>
            <a:off x="3923152" y="1186442"/>
            <a:ext cx="4989300" cy="823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16"/>
          <p:cNvSpPr/>
          <p:nvPr/>
        </p:nvSpPr>
        <p:spPr>
          <a:xfrm>
            <a:off x="3923152" y="2010080"/>
            <a:ext cx="4989300" cy="817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16"/>
          <p:cNvSpPr txBox="1"/>
          <p:nvPr/>
        </p:nvSpPr>
        <p:spPr>
          <a:xfrm>
            <a:off x="4113984" y="370984"/>
            <a:ext cx="5487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rPr>
              <a:t>01</a:t>
            </a:r>
            <a:endParaRPr>
              <a:solidFill>
                <a:schemeClr val="dk2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162" name="Google Shape;162;p16"/>
          <p:cNvSpPr txBox="1"/>
          <p:nvPr/>
        </p:nvSpPr>
        <p:spPr>
          <a:xfrm>
            <a:off x="4113984" y="1188584"/>
            <a:ext cx="5487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rPr>
              <a:t>02</a:t>
            </a:r>
            <a:endParaRPr>
              <a:solidFill>
                <a:schemeClr val="dk2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163" name="Google Shape;163;p16"/>
          <p:cNvSpPr txBox="1"/>
          <p:nvPr/>
        </p:nvSpPr>
        <p:spPr>
          <a:xfrm>
            <a:off x="4113984" y="2009234"/>
            <a:ext cx="5487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rPr>
              <a:t>03</a:t>
            </a:r>
            <a:endParaRPr>
              <a:solidFill>
                <a:schemeClr val="dk2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164" name="Google Shape;164;p16"/>
          <p:cNvSpPr txBox="1"/>
          <p:nvPr/>
        </p:nvSpPr>
        <p:spPr>
          <a:xfrm>
            <a:off x="4117109" y="3643233"/>
            <a:ext cx="5487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rPr>
              <a:t>05</a:t>
            </a:r>
            <a:endParaRPr>
              <a:solidFill>
                <a:schemeClr val="dk2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165" name="Google Shape;165;p16"/>
          <p:cNvSpPr/>
          <p:nvPr/>
        </p:nvSpPr>
        <p:spPr>
          <a:xfrm>
            <a:off x="3923152" y="2823039"/>
            <a:ext cx="4989300" cy="8178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166" name="Google Shape;166;p16"/>
          <p:cNvSpPr txBox="1"/>
          <p:nvPr/>
        </p:nvSpPr>
        <p:spPr>
          <a:xfrm>
            <a:off x="4113984" y="2822192"/>
            <a:ext cx="5487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rPr>
              <a:t>04</a:t>
            </a:r>
            <a:endParaRPr>
              <a:solidFill>
                <a:schemeClr val="dk2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167" name="Google Shape;167;p16"/>
          <p:cNvSpPr txBox="1"/>
          <p:nvPr>
            <p:ph idx="4" type="title"/>
          </p:nvPr>
        </p:nvSpPr>
        <p:spPr>
          <a:xfrm>
            <a:off x="4466650" y="2010088"/>
            <a:ext cx="4440300" cy="81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W</a:t>
            </a:r>
            <a:r>
              <a:rPr lang="en">
                <a:solidFill>
                  <a:schemeClr val="dk1"/>
                </a:solidFill>
              </a:rPr>
              <a:t>hat it measures and how it works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68" name="Google Shape;168;p16"/>
          <p:cNvSpPr txBox="1"/>
          <p:nvPr>
            <p:ph idx="2" type="title"/>
          </p:nvPr>
        </p:nvSpPr>
        <p:spPr>
          <a:xfrm>
            <a:off x="4466650" y="371838"/>
            <a:ext cx="4440300" cy="81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</a:t>
            </a:r>
            <a:r>
              <a:rPr lang="en">
                <a:solidFill>
                  <a:schemeClr val="dk1"/>
                </a:solidFill>
              </a:rPr>
              <a:t>otivation, history, evolution and goals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69" name="Google Shape;169;p16"/>
          <p:cNvSpPr txBox="1"/>
          <p:nvPr>
            <p:ph idx="3" type="title"/>
          </p:nvPr>
        </p:nvSpPr>
        <p:spPr>
          <a:xfrm>
            <a:off x="4466650" y="1189438"/>
            <a:ext cx="4440300" cy="81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Intro to Spring Shell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70" name="Google Shape;170;p16"/>
          <p:cNvSpPr txBox="1"/>
          <p:nvPr>
            <p:ph idx="5" type="title"/>
          </p:nvPr>
        </p:nvSpPr>
        <p:spPr>
          <a:xfrm>
            <a:off x="4469775" y="3646887"/>
            <a:ext cx="4440300" cy="81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Q&amp;A Living with a EV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71" name="Google Shape;171;p16"/>
          <p:cNvSpPr txBox="1"/>
          <p:nvPr>
            <p:ph idx="3" type="title"/>
          </p:nvPr>
        </p:nvSpPr>
        <p:spPr>
          <a:xfrm>
            <a:off x="4466650" y="2825188"/>
            <a:ext cx="4440300" cy="81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Live demo one year data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50" y="1036875"/>
            <a:ext cx="8839200" cy="28782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5"/>
          <p:cNvSpPr txBox="1"/>
          <p:nvPr>
            <p:ph idx="4294967295" type="title"/>
          </p:nvPr>
        </p:nvSpPr>
        <p:spPr>
          <a:xfrm>
            <a:off x="381125" y="1050350"/>
            <a:ext cx="4587000" cy="11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Q&amp;A Living with a EV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7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Motivation, history, evolution and goals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Motivation/History</a:t>
            </a:r>
            <a:endParaRPr/>
          </a:p>
        </p:txBody>
      </p:sp>
      <p:sp>
        <p:nvSpPr>
          <p:cNvPr id="182" name="Google Shape;182;p18"/>
          <p:cNvSpPr txBox="1"/>
          <p:nvPr>
            <p:ph idx="1" type="body"/>
          </p:nvPr>
        </p:nvSpPr>
        <p:spPr>
          <a:xfrm>
            <a:off x="1083450" y="995325"/>
            <a:ext cx="7467000" cy="332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2011-2016 </a:t>
            </a:r>
            <a:endParaRPr sz="2100"/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" sz="1900"/>
              <a:t>Global warming awareness</a:t>
            </a:r>
            <a:endParaRPr sz="19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2016</a:t>
            </a:r>
            <a:endParaRPr sz="2100"/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" sz="1900"/>
              <a:t>Solar water heater project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2018</a:t>
            </a:r>
            <a:endParaRPr sz="1900"/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" sz="1900"/>
              <a:t>LPG conversion to my Seat Leon</a:t>
            </a:r>
            <a:endParaRPr sz="19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2020</a:t>
            </a:r>
            <a:endParaRPr sz="2100"/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" sz="1900"/>
              <a:t>Increased car usage - Reevaluated my impact</a:t>
            </a:r>
            <a:endParaRPr sz="1900"/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" sz="1900"/>
              <a:t>Peugeot e2008 introduced to the Greek Market</a:t>
            </a:r>
            <a:endParaRPr sz="1900"/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" sz="1900"/>
              <a:t>Green electricity - Δικαι</a:t>
            </a:r>
            <a:r>
              <a:rPr lang="en" sz="1900"/>
              <a:t>ώματα προέλευσης </a:t>
            </a:r>
            <a:endParaRPr sz="1900"/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" sz="1900"/>
              <a:t>Ioannis Pregnancy</a:t>
            </a:r>
            <a:endParaRPr sz="19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Motivation/History - Continued</a:t>
            </a:r>
            <a:endParaRPr/>
          </a:p>
        </p:txBody>
      </p:sp>
      <p:sp>
        <p:nvSpPr>
          <p:cNvPr id="188" name="Google Shape;188;p19"/>
          <p:cNvSpPr txBox="1"/>
          <p:nvPr>
            <p:ph idx="1" type="body"/>
          </p:nvPr>
        </p:nvSpPr>
        <p:spPr>
          <a:xfrm>
            <a:off x="1297500" y="1153000"/>
            <a:ext cx="7038900" cy="332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" sz="2300"/>
              <a:t>2020 - 2023</a:t>
            </a:r>
            <a:endParaRPr sz="2300"/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SzPts val="2100"/>
              <a:buChar char="○"/>
            </a:pPr>
            <a:r>
              <a:rPr lang="en" sz="2100"/>
              <a:t>Lack of choice - main hurdle body size :)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2021	</a:t>
            </a:r>
            <a:endParaRPr sz="2100"/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SzPts val="2100"/>
              <a:buChar char="○"/>
            </a:pPr>
            <a:r>
              <a:rPr lang="en" sz="2100"/>
              <a:t>Ipto analytics App introduced</a:t>
            </a:r>
            <a:r>
              <a:rPr lang="en" sz="2100"/>
              <a:t> </a:t>
            </a:r>
            <a:endParaRPr sz="21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" sz="2300"/>
              <a:t>2023</a:t>
            </a:r>
            <a:endParaRPr sz="2300"/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SzPts val="2100"/>
              <a:buChar char="○"/>
            </a:pPr>
            <a:r>
              <a:rPr lang="en" sz="2100"/>
              <a:t>Introduction of the first chinese brand</a:t>
            </a:r>
            <a:endParaRPr sz="2100"/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SzPts val="2100"/>
              <a:buChar char="○"/>
            </a:pPr>
            <a:r>
              <a:rPr lang="en" sz="2100"/>
              <a:t>Ordered MG4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2024</a:t>
            </a:r>
            <a:endParaRPr sz="2100"/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SzPts val="2100"/>
              <a:buChar char="○"/>
            </a:pPr>
            <a:r>
              <a:rPr lang="en" sz="2100"/>
              <a:t>Received it</a:t>
            </a:r>
            <a:endParaRPr sz="21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Goals</a:t>
            </a:r>
            <a:endParaRPr/>
          </a:p>
        </p:txBody>
      </p:sp>
      <p:sp>
        <p:nvSpPr>
          <p:cNvPr id="194" name="Google Shape;194;p20"/>
          <p:cNvSpPr txBox="1"/>
          <p:nvPr>
            <p:ph idx="1" type="body"/>
          </p:nvPr>
        </p:nvSpPr>
        <p:spPr>
          <a:xfrm>
            <a:off x="1297500" y="1153000"/>
            <a:ext cx="7038900" cy="332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Have net positive impact on my co2 emissions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Have concrete data to evaluate this 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Need for change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Evaluate my binary decision for  environment &amp; ownership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Keep Leon LPG or buy an EV</a:t>
            </a:r>
            <a:endParaRPr sz="18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1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 to Spring Shell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Spring Sell?</a:t>
            </a:r>
            <a:endParaRPr/>
          </a:p>
        </p:txBody>
      </p:sp>
      <p:sp>
        <p:nvSpPr>
          <p:cNvPr id="205" name="Google Shape;205;p22"/>
          <p:cNvSpPr txBox="1"/>
          <p:nvPr>
            <p:ph idx="1" type="body"/>
          </p:nvPr>
        </p:nvSpPr>
        <p:spPr>
          <a:xfrm>
            <a:off x="1297500" y="1153000"/>
            <a:ext cx="7038900" cy="332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Spring framework component/library for command line appliations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It allowed me to very quickly be able to interact with my application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Has been a great find that I have been using also at work</a:t>
            </a:r>
            <a:endParaRPr sz="1800"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Spring Shell - Live Coding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